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54FD-C42A-49C1-BE45-F4F4D00BF03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7D3C-1282-4812-8B15-3D5112E75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Idea Book Formatting: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64549"/>
            <a:ext cx="79248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Provide a full heading each entry (top left) that includes:</a:t>
            </a:r>
            <a:endParaRPr lang="en-US" sz="2000" dirty="0"/>
          </a:p>
          <a:p>
            <a:pPr lvl="2"/>
            <a:r>
              <a:rPr lang="en-US" sz="2000" dirty="0" smtClean="0"/>
              <a:t>Full name</a:t>
            </a:r>
          </a:p>
          <a:p>
            <a:pPr lvl="2"/>
            <a:r>
              <a:rPr lang="en-US" sz="2000" dirty="0" smtClean="0"/>
              <a:t>Assigning Teacher’s Name</a:t>
            </a:r>
          </a:p>
          <a:p>
            <a:pPr lvl="2"/>
            <a:r>
              <a:rPr lang="en-US" sz="2000" dirty="0" smtClean="0"/>
              <a:t>Course</a:t>
            </a:r>
          </a:p>
          <a:p>
            <a:pPr lvl="2"/>
            <a:r>
              <a:rPr lang="en-US" sz="2000" dirty="0" smtClean="0"/>
              <a:t>Date</a:t>
            </a:r>
          </a:p>
          <a:p>
            <a:r>
              <a:rPr lang="en-US" sz="2000" dirty="0" smtClean="0"/>
              <a:t>Create a header that shows your last name and page number (top right)</a:t>
            </a:r>
          </a:p>
          <a:p>
            <a:r>
              <a:rPr lang="en-US" sz="2000" dirty="0" smtClean="0"/>
              <a:t>Insert a text box to the right of your heading that includes the prompt.  You may abbreviate prompts down to 1-2 sentences, but not down to phrases.</a:t>
            </a:r>
          </a:p>
          <a:p>
            <a:r>
              <a:rPr lang="en-US" sz="2000" dirty="0" smtClean="0"/>
              <a:t>Double space all entries </a:t>
            </a:r>
            <a:endParaRPr lang="en-US" sz="2000" dirty="0"/>
          </a:p>
          <a:p>
            <a:r>
              <a:rPr lang="en-US" sz="2000" dirty="0" smtClean="0"/>
              <a:t>DON’T skip additional lines between paragraphs </a:t>
            </a:r>
          </a:p>
          <a:p>
            <a:r>
              <a:rPr lang="en-US" sz="2000" dirty="0" smtClean="0"/>
              <a:t>If the prompt calls for a formal business letter, alter your formatting to business letter rules</a:t>
            </a:r>
          </a:p>
          <a:p>
            <a:r>
              <a:rPr lang="en-US" sz="2000" dirty="0" smtClean="0"/>
              <a:t>DO indent paragraphs using the tab key (not the space bar)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Formatting/Proofreading Reminders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skip a line between the title (which should be original and creative) and your response.</a:t>
            </a:r>
          </a:p>
          <a:p>
            <a:r>
              <a:rPr lang="en-US" sz="2400" dirty="0" smtClean="0"/>
              <a:t>Only </a:t>
            </a:r>
            <a:r>
              <a:rPr lang="en-US" sz="2400" dirty="0"/>
              <a:t>use “I” if you’re telling a personal story from your past (and do that rarely, with purpose).  Remove all phrases like “I believe,” “I think,” “I feel,” “In my opinion</a:t>
            </a:r>
            <a:r>
              <a:rPr lang="en-US" sz="2400" dirty="0" smtClean="0"/>
              <a:t>.”  The word “we” is a form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person – use it very rarely, if at all.</a:t>
            </a:r>
            <a:endParaRPr lang="en-US" sz="2400" dirty="0"/>
          </a:p>
          <a:p>
            <a:r>
              <a:rPr lang="en-US" sz="2400" dirty="0" smtClean="0"/>
              <a:t>Combine sentences using correct punctuation:</a:t>
            </a:r>
          </a:p>
          <a:p>
            <a:pPr lvl="1"/>
            <a:r>
              <a:rPr lang="en-US" sz="2400" dirty="0" smtClean="0"/>
              <a:t>Semicolons </a:t>
            </a:r>
            <a:r>
              <a:rPr lang="en-US" sz="2400" dirty="0"/>
              <a:t>connect two independent clauses; colons introduce key phrases or </a:t>
            </a:r>
            <a:r>
              <a:rPr lang="en-US" sz="2400" dirty="0" smtClean="0"/>
              <a:t>lists and mean “that is.”</a:t>
            </a:r>
          </a:p>
          <a:p>
            <a:pPr lvl="1"/>
            <a:r>
              <a:rPr lang="en-US" sz="2400" dirty="0" smtClean="0"/>
              <a:t>Example:  There’s one thing I really LOVE about sophomore year: Idea Books!</a:t>
            </a:r>
            <a:endParaRPr lang="en-US" sz="2400" dirty="0"/>
          </a:p>
          <a:p>
            <a:r>
              <a:rPr lang="en-US" sz="2400" dirty="0"/>
              <a:t>If you researched any information, use parenthetical documentation within the piece </a:t>
            </a:r>
            <a:r>
              <a:rPr lang="en-US" sz="2400" dirty="0" smtClean="0"/>
              <a:t>AND </a:t>
            </a:r>
            <a:r>
              <a:rPr lang="en-US" sz="2400" dirty="0"/>
              <a:t>include a works cited entry </a:t>
            </a:r>
            <a:r>
              <a:rPr lang="en-US" sz="2400" dirty="0" smtClean="0"/>
              <a:t>on a separate page following each Idea Book entry.  A copy/pasted website address will not be accepted. 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Sections of the Binder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the beginning of each collection (representing a full set of five entries), include a Table of Contents that lists your title, the assigning course, and a page number.</a:t>
            </a:r>
          </a:p>
          <a:p>
            <a:r>
              <a:rPr lang="en-US" sz="2400" dirty="0" smtClean="0"/>
              <a:t>Behind your final IB entries, include a tab that says “drafts,” and include your earlier versions.  These will likely include revision/proofreading marks from writing lessons/peer revisions conducted in class.  If your teacher stamps drafts, include that version in the binder.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842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Say Farewell To…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305800" cy="5943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“a lot” – too pedestrian, too vague, used too often!</a:t>
            </a:r>
          </a:p>
          <a:p>
            <a:r>
              <a:rPr lang="en-US" sz="2400" dirty="0" smtClean="0">
                <a:latin typeface="+mj-lt"/>
              </a:rPr>
              <a:t>Rhetorical questions at the beginning of an Idea Book entry (Do you really think they’re working?  Have you ever been intrigued by a questioning opening?)</a:t>
            </a:r>
          </a:p>
          <a:p>
            <a:r>
              <a:rPr lang="en-US" sz="2400" dirty="0" smtClean="0">
                <a:latin typeface="+mj-lt"/>
              </a:rPr>
              <a:t>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 person/ “you”  (You should see the example above if you want to know why your journal is annoying your readers.)</a:t>
            </a:r>
          </a:p>
          <a:p>
            <a:r>
              <a:rPr lang="en-US" sz="2400" dirty="0" smtClean="0">
                <a:latin typeface="+mj-lt"/>
              </a:rPr>
              <a:t>“Well,….” “Now, ….”  Unless you’re                                     </a:t>
            </a:r>
          </a:p>
          <a:p>
            <a:pPr>
              <a:buNone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 writing about a “well” that you’re                                       </a:t>
            </a:r>
          </a:p>
          <a:p>
            <a:pPr>
              <a:buNone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digging “now,” these words are                                             </a:t>
            </a:r>
          </a:p>
          <a:p>
            <a:pPr>
              <a:buNone/>
            </a:pPr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 weak transition phrases.</a:t>
            </a:r>
          </a:p>
          <a:p>
            <a:r>
              <a:rPr lang="en-US" sz="2400" dirty="0" smtClean="0"/>
              <a:t>Referring directly to the prompt (“I                            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disagree because...,” “The prompt                                                        asked us to…,” “The article said,” “this quote.”)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</p:txBody>
      </p:sp>
      <p:pic>
        <p:nvPicPr>
          <p:cNvPr id="1026" name="Picture 2" descr="http://2.bp.blogspot.com/-DOWXVplzMEI/TbGQowJb3AI/AAAAAAAAGts/R32iGr17H1o/s400/P11300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05200"/>
            <a:ext cx="3022600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Revision Reminders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Spend </a:t>
            </a:r>
            <a:r>
              <a:rPr lang="en-US" sz="2800" dirty="0"/>
              <a:t>more time on introductions (grabbing the reader’s attention and drawing them further into your piece) and conclusions </a:t>
            </a:r>
            <a:r>
              <a:rPr lang="en-US" sz="2800" dirty="0" smtClean="0"/>
              <a:t>(re-stating the thesis and driving </a:t>
            </a:r>
            <a:r>
              <a:rPr lang="en-US" sz="2800" dirty="0"/>
              <a:t>the point home).</a:t>
            </a:r>
          </a:p>
          <a:p>
            <a:r>
              <a:rPr lang="en-US" sz="2800" dirty="0" smtClean="0"/>
              <a:t>Try to hook ideas from the end of one paragraph to the beginning of the next to form stronger transitions.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491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Idea Book Formatting:</vt:lpstr>
      <vt:lpstr>Formatting/Proofreading Reminders</vt:lpstr>
      <vt:lpstr>Sections of the Binder</vt:lpstr>
      <vt:lpstr>Say Farewell To…</vt:lpstr>
      <vt:lpstr>Revision Reminders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the best of all possible English classes!</dc:title>
  <dc:creator>Windows User</dc:creator>
  <cp:lastModifiedBy>Stacy Webster</cp:lastModifiedBy>
  <cp:revision>4</cp:revision>
  <dcterms:created xsi:type="dcterms:W3CDTF">2013-11-18T23:20:25Z</dcterms:created>
  <dcterms:modified xsi:type="dcterms:W3CDTF">2016-09-28T20:45:37Z</dcterms:modified>
</cp:coreProperties>
</file>