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DFA432-3749-4BF6-B32F-93AB4C2755BC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591F3D-F5E0-472A-AC50-5C0AD3738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Roots 14: Chemistry-related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2</a:t>
            </a:r>
            <a:endParaRPr lang="en-US" dirty="0"/>
          </a:p>
        </p:txBody>
      </p:sp>
      <p:pic>
        <p:nvPicPr>
          <p:cNvPr id="1027" name="Picture 3" descr="C:\Users\kholbroo\AppData\Local\Microsoft\Windows\Temporary Internet Files\Content.IE5\PAKQX1BJ\MC9002870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914400"/>
            <a:ext cx="1578321" cy="2145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heat </a:t>
            </a:r>
          </a:p>
          <a:p>
            <a:endParaRPr lang="en-US" dirty="0" smtClean="0"/>
          </a:p>
          <a:p>
            <a:r>
              <a:rPr lang="en-US" dirty="0" smtClean="0"/>
              <a:t>Example: thermometer – an instrument that measures heat 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Thermal, thermostat </a:t>
            </a:r>
            <a:endParaRPr lang="en-US" dirty="0"/>
          </a:p>
        </p:txBody>
      </p:sp>
      <p:pic>
        <p:nvPicPr>
          <p:cNvPr id="10241" name="Picture 1" descr="C:\Users\kholbroo\AppData\Local\Microsoft\Windows\Temporary Internet Files\Content.IE5\42G5RV5P\MC900445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3276"/>
            <a:ext cx="2819400" cy="213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forms names of compounds </a:t>
            </a:r>
          </a:p>
          <a:p>
            <a:endParaRPr lang="en-US" dirty="0" smtClean="0"/>
          </a:p>
          <a:p>
            <a:r>
              <a:rPr lang="en-US" dirty="0" smtClean="0"/>
              <a:t>Example: carbon dioxide  - compound containing carbon and two atoms of oxygen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Calcium bromide </a:t>
            </a:r>
          </a:p>
          <a:p>
            <a:endParaRPr lang="en-US" dirty="0"/>
          </a:p>
        </p:txBody>
      </p:sp>
      <p:pic>
        <p:nvPicPr>
          <p:cNvPr id="9218" name="Picture 2" descr="http://images.sciencedaily.com/2010/11/101121160229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281939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adjective – having the nature of </a:t>
            </a:r>
          </a:p>
          <a:p>
            <a:endParaRPr lang="en-US" dirty="0" smtClean="0"/>
          </a:p>
          <a:p>
            <a:r>
              <a:rPr lang="en-US" dirty="0" smtClean="0"/>
              <a:t>Example: barbaric – savagely cruel; unsophisticated (having the nature of a barbarian)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Acidic, basic, angelic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these for your next quiz. </a:t>
            </a:r>
          </a:p>
          <a:p>
            <a:r>
              <a:rPr lang="en-US" dirty="0" smtClean="0"/>
              <a:t>Study your old roots as well.</a:t>
            </a:r>
          </a:p>
          <a:p>
            <a:endParaRPr lang="en-US" dirty="0" smtClean="0"/>
          </a:p>
          <a:p>
            <a:r>
              <a:rPr lang="en-US" dirty="0" smtClean="0"/>
              <a:t>Flash cards = 5 bonus points </a:t>
            </a:r>
            <a:endParaRPr lang="en-US" dirty="0"/>
          </a:p>
        </p:txBody>
      </p:sp>
      <p:pic>
        <p:nvPicPr>
          <p:cNvPr id="7169" name="Picture 1" descr="C:\Users\kholbroo\AppData\Local\Microsoft\Windows\Temporary Internet Files\Content.IE5\YCZL7EC8\MC9002870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038600"/>
            <a:ext cx="1442519" cy="2088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notes on your new roots.</a:t>
            </a:r>
          </a:p>
          <a:p>
            <a:endParaRPr lang="en-US" dirty="0" smtClean="0"/>
          </a:p>
          <a:p>
            <a:r>
              <a:rPr lang="en-US" dirty="0" smtClean="0"/>
              <a:t>Materials: </a:t>
            </a:r>
          </a:p>
          <a:p>
            <a:pPr lvl="1"/>
            <a:r>
              <a:rPr lang="en-US" dirty="0" smtClean="0"/>
              <a:t>Packet</a:t>
            </a:r>
          </a:p>
          <a:p>
            <a:pPr lvl="1"/>
            <a:r>
              <a:rPr lang="en-US" dirty="0" smtClean="0"/>
              <a:t>Pen / pencil</a:t>
            </a:r>
            <a:endParaRPr lang="en-US" dirty="0"/>
          </a:p>
        </p:txBody>
      </p:sp>
      <p:pic>
        <p:nvPicPr>
          <p:cNvPr id="2050" name="Picture 2" descr="C:\Users\kholbroo\AppData\Local\Microsoft\Windows\Temporary Internet Files\Content.IE5\YCZL7EC8\MC900229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67200"/>
            <a:ext cx="1727302" cy="179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pour</a:t>
            </a:r>
          </a:p>
          <a:p>
            <a:endParaRPr lang="en-US" dirty="0" smtClean="0"/>
          </a:p>
          <a:p>
            <a:r>
              <a:rPr lang="en-US" dirty="0" smtClean="0"/>
              <a:t>Example: profuse – abundant or plentiful 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Fusion, infuse </a:t>
            </a:r>
            <a:endParaRPr lang="en-US" dirty="0"/>
          </a:p>
        </p:txBody>
      </p:sp>
      <p:pic>
        <p:nvPicPr>
          <p:cNvPr id="3074" name="Picture 2" descr="C:\Users\kholbroo\AppData\Local\Microsoft\Windows\Temporary Internet Files\Content.IE5\ZE7LNQCT\MC9002808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1000"/>
            <a:ext cx="1785042" cy="1907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Hydr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water </a:t>
            </a:r>
          </a:p>
          <a:p>
            <a:endParaRPr lang="en-US" dirty="0" smtClean="0"/>
          </a:p>
          <a:p>
            <a:r>
              <a:rPr lang="en-US" dirty="0" smtClean="0"/>
              <a:t>Example: dehydrate – to lose a large amount of water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Hydration, hydraulic, hydrant </a:t>
            </a:r>
            <a:endParaRPr lang="en-US" dirty="0"/>
          </a:p>
        </p:txBody>
      </p:sp>
      <p:pic>
        <p:nvPicPr>
          <p:cNvPr id="4098" name="Picture 2" descr="C:\Users\kholbroo\AppData\Local\Microsoft\Windows\Temporary Internet Files\Content.IE5\PAKQX1BJ\MC90044175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equal </a:t>
            </a:r>
          </a:p>
          <a:p>
            <a:endParaRPr lang="en-US" dirty="0" smtClean="0"/>
          </a:p>
          <a:p>
            <a:r>
              <a:rPr lang="en-US" dirty="0" smtClean="0"/>
              <a:t>Example: isotope – each of two or more of the same element that contain equal numbers of protons 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Isometric, </a:t>
            </a:r>
            <a:r>
              <a:rPr lang="en-US" dirty="0" err="1" smtClean="0"/>
              <a:t>isotone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C:\Users\kholbroo\AppData\Local\Microsoft\Windows\Temporary Internet Files\Content.IE5\YCZL7EC8\MC9000551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2740182" cy="2142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measure </a:t>
            </a:r>
          </a:p>
          <a:p>
            <a:endParaRPr lang="en-US" dirty="0" smtClean="0"/>
          </a:p>
          <a:p>
            <a:r>
              <a:rPr lang="en-US" dirty="0" smtClean="0"/>
              <a:t>Example: centimeter  - one hundredth of a meter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Metric, pentameter, altimeter </a:t>
            </a:r>
            <a:endParaRPr lang="en-US" dirty="0"/>
          </a:p>
        </p:txBody>
      </p:sp>
      <p:pic>
        <p:nvPicPr>
          <p:cNvPr id="6146" name="Picture 2" descr="C:\Users\kholbroo\AppData\Local\Microsoft\Windows\Temporary Internet Files\Content.IE5\42G5RV5P\MC90044127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mass </a:t>
            </a:r>
          </a:p>
          <a:p>
            <a:endParaRPr lang="en-US" dirty="0" smtClean="0"/>
          </a:p>
          <a:p>
            <a:r>
              <a:rPr lang="en-US" dirty="0" smtClean="0"/>
              <a:t>Example: molecular – related to molecules (a group of atoms bonded together, representing the smallest fundamental unit of a chemical compound) 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Molecule </a:t>
            </a:r>
            <a:endParaRPr lang="en-US" dirty="0"/>
          </a:p>
        </p:txBody>
      </p:sp>
      <p:pic>
        <p:nvPicPr>
          <p:cNvPr id="13314" name="Picture 2" descr="http://chemwiki.ucdavis.edu/@api/deki/files/4181/=Lithium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572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fire </a:t>
            </a:r>
          </a:p>
          <a:p>
            <a:endParaRPr lang="en-US" dirty="0" smtClean="0"/>
          </a:p>
          <a:p>
            <a:r>
              <a:rPr lang="en-US" dirty="0" smtClean="0"/>
              <a:t>Example: pyromania – an obsessive desire to set fire to things 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smtClean="0"/>
              <a:t>Pyrotechnic, pyre </a:t>
            </a:r>
            <a:endParaRPr lang="en-US" dirty="0"/>
          </a:p>
        </p:txBody>
      </p:sp>
      <p:pic>
        <p:nvPicPr>
          <p:cNvPr id="12290" name="Picture 2" descr="C:\Users\kholbroo\AppData\Local\Microsoft\Windows\Temporary Internet Files\Content.IE5\YCZL7EC8\MC9004348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572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element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stoichiometry</a:t>
            </a:r>
            <a:r>
              <a:rPr lang="en-US" dirty="0" smtClean="0"/>
              <a:t> – calculation of the quantities of chemical elements or compounds involved in chemical reactions </a:t>
            </a:r>
          </a:p>
          <a:p>
            <a:endParaRPr lang="en-US" dirty="0" smtClean="0"/>
          </a:p>
          <a:p>
            <a:r>
              <a:rPr lang="en-US" dirty="0" smtClean="0"/>
              <a:t>Other examples? </a:t>
            </a:r>
          </a:p>
          <a:p>
            <a:r>
              <a:rPr lang="en-US" dirty="0" err="1"/>
              <a:t>stoichiology</a:t>
            </a:r>
            <a:r>
              <a:rPr lang="en-US" dirty="0"/>
              <a:t>, </a:t>
            </a:r>
            <a:r>
              <a:rPr lang="en-US" dirty="0" err="1"/>
              <a:t>stoichiological</a:t>
            </a:r>
            <a:r>
              <a:rPr lang="en-US" dirty="0"/>
              <a:t>, stoichiometric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265" name="Picture 1" descr="C:\Users\kholbroo\AppData\Local\Microsoft\Windows\Temporary Internet Files\Content.IE5\PAKQX1BJ\MC900226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57200"/>
            <a:ext cx="2559406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1473</TotalTime>
  <Words>296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Roots 14: Chemistry-related roots</vt:lpstr>
      <vt:lpstr>Directions</vt:lpstr>
      <vt:lpstr>Fus </vt:lpstr>
      <vt:lpstr>Hydr </vt:lpstr>
      <vt:lpstr>Iso </vt:lpstr>
      <vt:lpstr>Meter </vt:lpstr>
      <vt:lpstr>Mol </vt:lpstr>
      <vt:lpstr>Pyr </vt:lpstr>
      <vt:lpstr>Stoich </vt:lpstr>
      <vt:lpstr>Therm </vt:lpstr>
      <vt:lpstr>-ide </vt:lpstr>
      <vt:lpstr>-ic </vt:lpstr>
      <vt:lpstr>Done!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14: Chemistry-related roots</dc:title>
  <dc:creator>Windows User</dc:creator>
  <cp:lastModifiedBy>Windows User</cp:lastModifiedBy>
  <cp:revision>6</cp:revision>
  <dcterms:created xsi:type="dcterms:W3CDTF">2011-12-19T18:37:17Z</dcterms:created>
  <dcterms:modified xsi:type="dcterms:W3CDTF">2013-05-01T21:09:26Z</dcterms:modified>
</cp:coreProperties>
</file>